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308" r:id="rId2"/>
    <p:sldId id="366" r:id="rId3"/>
    <p:sldId id="352" r:id="rId4"/>
    <p:sldId id="369" r:id="rId5"/>
    <p:sldId id="370" r:id="rId6"/>
    <p:sldId id="367" r:id="rId7"/>
    <p:sldId id="354" r:id="rId8"/>
    <p:sldId id="368" r:id="rId9"/>
    <p:sldId id="374" r:id="rId10"/>
    <p:sldId id="373" r:id="rId11"/>
    <p:sldId id="372" r:id="rId12"/>
    <p:sldId id="376" r:id="rId13"/>
    <p:sldId id="382" r:id="rId14"/>
    <p:sldId id="377" r:id="rId15"/>
    <p:sldId id="378" r:id="rId16"/>
    <p:sldId id="380" r:id="rId17"/>
    <p:sldId id="384" r:id="rId18"/>
    <p:sldId id="385" r:id="rId19"/>
    <p:sldId id="381" r:id="rId20"/>
    <p:sldId id="375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wak, Carsten" initials="NC" lastIdx="1" clrIdx="0">
    <p:extLst>
      <p:ext uri="{19B8F6BF-5375-455C-9EA6-DF929625EA0E}">
        <p15:presenceInfo xmlns:p15="http://schemas.microsoft.com/office/powerpoint/2012/main" userId="S-1-5-21-1880078766-1776770297-1804922951-238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94640" autoAdjust="0"/>
  </p:normalViewPr>
  <p:slideViewPr>
    <p:cSldViewPr>
      <p:cViewPr varScale="1">
        <p:scale>
          <a:sx n="83" d="100"/>
          <a:sy n="83" d="100"/>
        </p:scale>
        <p:origin x="145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59BEB-2765-4F02-B5A1-27CD84F7E34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21ECBCA-D61F-4E24-B92C-36764C9A6CF2}">
      <dgm:prSet phldrT="[Text]"/>
      <dgm:spPr>
        <a:solidFill>
          <a:schemeClr val="accent6"/>
        </a:solidFill>
      </dgm:spPr>
      <dgm:t>
        <a:bodyPr/>
        <a:lstStyle/>
        <a:p>
          <a:r>
            <a:rPr lang="en-US" noProof="0" dirty="0" smtClean="0"/>
            <a:t>Physics works for idealized systems</a:t>
          </a:r>
          <a:endParaRPr lang="en-US" noProof="0" dirty="0"/>
        </a:p>
      </dgm:t>
    </dgm:pt>
    <dgm:pt modelId="{AEE90590-AF28-448D-9C7C-41CA21EDEEC4}" type="parTrans" cxnId="{FFBB0460-9D81-4471-915B-D06CBA0E68E5}">
      <dgm:prSet/>
      <dgm:spPr/>
      <dgm:t>
        <a:bodyPr/>
        <a:lstStyle/>
        <a:p>
          <a:endParaRPr lang="en-US" noProof="0" dirty="0"/>
        </a:p>
      </dgm:t>
    </dgm:pt>
    <dgm:pt modelId="{6E0950E0-30C9-47D7-943F-468BE6355C5C}" type="sibTrans" cxnId="{FFBB0460-9D81-4471-915B-D06CBA0E68E5}">
      <dgm:prSet/>
      <dgm:spPr/>
      <dgm:t>
        <a:bodyPr/>
        <a:lstStyle/>
        <a:p>
          <a:endParaRPr lang="en-US" noProof="0" dirty="0"/>
        </a:p>
      </dgm:t>
    </dgm:pt>
    <dgm:pt modelId="{05B6299B-72DE-44E3-8AEF-BA9FE8B255A7}">
      <dgm:prSet phldrT="[Text]"/>
      <dgm:spPr>
        <a:solidFill>
          <a:schemeClr val="accent3"/>
        </a:solidFill>
      </dgm:spPr>
      <dgm:t>
        <a:bodyPr/>
        <a:lstStyle/>
        <a:p>
          <a:r>
            <a:rPr lang="en-US" noProof="0" dirty="0" smtClean="0"/>
            <a:t>Smartphone works</a:t>
          </a:r>
          <a:endParaRPr lang="en-US" noProof="0" dirty="0"/>
        </a:p>
      </dgm:t>
    </dgm:pt>
    <dgm:pt modelId="{F28D4C78-4173-446B-B4F8-1A7647235CA9}" type="parTrans" cxnId="{D5FC0656-B0DA-424B-92C3-65687A95AB5D}">
      <dgm:prSet/>
      <dgm:spPr/>
      <dgm:t>
        <a:bodyPr/>
        <a:lstStyle/>
        <a:p>
          <a:endParaRPr lang="en-US" noProof="0" dirty="0"/>
        </a:p>
      </dgm:t>
    </dgm:pt>
    <dgm:pt modelId="{7A9D8F9A-3DF4-49FC-8B6E-C6F4C94B23DD}" type="sibTrans" cxnId="{D5FC0656-B0DA-424B-92C3-65687A95AB5D}">
      <dgm:prSet/>
      <dgm:spPr/>
      <dgm:t>
        <a:bodyPr/>
        <a:lstStyle/>
        <a:p>
          <a:endParaRPr lang="en-US" noProof="0" dirty="0"/>
        </a:p>
      </dgm:t>
    </dgm:pt>
    <dgm:pt modelId="{33D1FF52-02B9-47F7-9554-0052BB123F28}">
      <dgm:prSet phldrT="[Text]"/>
      <dgm:spPr>
        <a:solidFill>
          <a:schemeClr val="accent6"/>
        </a:solidFill>
      </dgm:spPr>
      <dgm:t>
        <a:bodyPr/>
        <a:lstStyle/>
        <a:p>
          <a:r>
            <a:rPr lang="en-US" noProof="0" dirty="0" smtClean="0"/>
            <a:t>Real systems show significant deviations</a:t>
          </a:r>
          <a:endParaRPr lang="en-US" noProof="0" dirty="0"/>
        </a:p>
      </dgm:t>
    </dgm:pt>
    <dgm:pt modelId="{1B41F2DB-2243-42F1-8AE9-8EDEF6CC8F15}" type="parTrans" cxnId="{305B5A84-5E2D-46EA-B5A8-C0D94CCDB52F}">
      <dgm:prSet/>
      <dgm:spPr/>
      <dgm:t>
        <a:bodyPr/>
        <a:lstStyle/>
        <a:p>
          <a:endParaRPr lang="en-US" noProof="0" dirty="0"/>
        </a:p>
      </dgm:t>
    </dgm:pt>
    <dgm:pt modelId="{8843C4FB-B8F2-4373-9AA6-C0DC9525B5B5}" type="sibTrans" cxnId="{305B5A84-5E2D-46EA-B5A8-C0D94CCDB52F}">
      <dgm:prSet/>
      <dgm:spPr/>
      <dgm:t>
        <a:bodyPr/>
        <a:lstStyle/>
        <a:p>
          <a:endParaRPr lang="en-US" noProof="0" dirty="0"/>
        </a:p>
      </dgm:t>
    </dgm:pt>
    <dgm:pt modelId="{2B7465E6-4640-461D-A005-5D3B3417DF3D}">
      <dgm:prSet phldrT="[Text]"/>
      <dgm:spPr>
        <a:solidFill>
          <a:schemeClr val="accent3"/>
        </a:solidFill>
      </dgm:spPr>
      <dgm:t>
        <a:bodyPr/>
        <a:lstStyle/>
        <a:p>
          <a:r>
            <a:rPr lang="en-US" noProof="0" dirty="0" smtClean="0"/>
            <a:t>Airplane works</a:t>
          </a:r>
          <a:endParaRPr lang="en-US" noProof="0" dirty="0"/>
        </a:p>
      </dgm:t>
    </dgm:pt>
    <dgm:pt modelId="{2487DAD4-1281-4BD0-B0E7-19B96AA86AD7}" type="parTrans" cxnId="{66531F70-F4EA-4404-80B8-A3BB3E8CD36F}">
      <dgm:prSet/>
      <dgm:spPr/>
      <dgm:t>
        <a:bodyPr/>
        <a:lstStyle/>
        <a:p>
          <a:endParaRPr lang="en-US" noProof="0" dirty="0"/>
        </a:p>
      </dgm:t>
    </dgm:pt>
    <dgm:pt modelId="{D0E2DAB4-C720-4590-832A-57774C025736}" type="sibTrans" cxnId="{66531F70-F4EA-4404-80B8-A3BB3E8CD36F}">
      <dgm:prSet/>
      <dgm:spPr/>
      <dgm:t>
        <a:bodyPr/>
        <a:lstStyle/>
        <a:p>
          <a:endParaRPr lang="en-US" noProof="0" dirty="0"/>
        </a:p>
      </dgm:t>
    </dgm:pt>
    <dgm:pt modelId="{442C425E-9467-439C-9CA0-98504E282CBC}">
      <dgm:prSet phldrT="[Text]"/>
      <dgm:spPr/>
      <dgm:t>
        <a:bodyPr/>
        <a:lstStyle/>
        <a:p>
          <a:r>
            <a:rPr lang="en-US" noProof="0" dirty="0" smtClean="0"/>
            <a:t>Contradiction?</a:t>
          </a:r>
          <a:endParaRPr lang="en-US" noProof="0" dirty="0"/>
        </a:p>
      </dgm:t>
    </dgm:pt>
    <dgm:pt modelId="{0D943D62-625A-49B4-97F0-DA9700CDF31D}" type="parTrans" cxnId="{05996232-10AA-4181-8130-E47B63E1DB3D}">
      <dgm:prSet/>
      <dgm:spPr/>
      <dgm:t>
        <a:bodyPr/>
        <a:lstStyle/>
        <a:p>
          <a:endParaRPr lang="en-US" noProof="0" dirty="0"/>
        </a:p>
      </dgm:t>
    </dgm:pt>
    <dgm:pt modelId="{C56AE7A5-3AC0-4272-AE13-F27FB550A1FF}" type="sibTrans" cxnId="{05996232-10AA-4181-8130-E47B63E1DB3D}">
      <dgm:prSet/>
      <dgm:spPr/>
      <dgm:t>
        <a:bodyPr/>
        <a:lstStyle/>
        <a:p>
          <a:endParaRPr lang="en-US" noProof="0" dirty="0"/>
        </a:p>
      </dgm:t>
    </dgm:pt>
    <dgm:pt modelId="{D564C386-42CA-423D-816E-2C9A06C48B8F}" type="pres">
      <dgm:prSet presAssocID="{98C59BEB-2765-4F02-B5A1-27CD84F7E34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AF0CC8-63E1-43CE-844D-FD7A79B334BB}" type="pres">
      <dgm:prSet presAssocID="{621ECBCA-D61F-4E24-B92C-36764C9A6CF2}" presName="node" presStyleLbl="node1" presStyleIdx="0" presStyleCnt="5" custLinFactNeighborX="-20324" custLinFactNeighborY="-2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6807131-C3CC-44E2-9567-7F8BE0D559BF}" type="pres">
      <dgm:prSet presAssocID="{6E0950E0-30C9-47D7-943F-468BE6355C5C}" presName="sibTrans" presStyleCnt="0"/>
      <dgm:spPr/>
    </dgm:pt>
    <dgm:pt modelId="{8D0CB8DD-DB94-46C3-9E23-A23D6914C931}" type="pres">
      <dgm:prSet presAssocID="{05B6299B-72DE-44E3-8AEF-BA9FE8B255A7}" presName="node" presStyleLbl="node1" presStyleIdx="1" presStyleCnt="5" custLinFactNeighborX="18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EF91B57-24CD-4FD8-AD6B-3053000124E5}" type="pres">
      <dgm:prSet presAssocID="{7A9D8F9A-3DF4-49FC-8B6E-C6F4C94B23DD}" presName="sibTrans" presStyleCnt="0"/>
      <dgm:spPr/>
    </dgm:pt>
    <dgm:pt modelId="{3F10D018-456D-4EA7-8665-94FB13F65E5D}" type="pres">
      <dgm:prSet presAssocID="{33D1FF52-02B9-47F7-9554-0052BB123F28}" presName="node" presStyleLbl="node1" presStyleIdx="2" presStyleCnt="5" custLinFactNeighborX="-2032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DA1118-3DA9-4815-A8B6-32E694089CDF}" type="pres">
      <dgm:prSet presAssocID="{8843C4FB-B8F2-4373-9AA6-C0DC9525B5B5}" presName="sibTrans" presStyleCnt="0"/>
      <dgm:spPr/>
    </dgm:pt>
    <dgm:pt modelId="{9987CAE7-5B75-4D01-83BE-AFD7916F81CA}" type="pres">
      <dgm:prSet presAssocID="{2B7465E6-4640-461D-A005-5D3B3417DF3D}" presName="node" presStyleLbl="node1" presStyleIdx="3" presStyleCnt="5" custLinFactNeighborX="18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B5DB341-6718-4938-A514-0E5CCB41949E}" type="pres">
      <dgm:prSet presAssocID="{D0E2DAB4-C720-4590-832A-57774C025736}" presName="sibTrans" presStyleCnt="0"/>
      <dgm:spPr/>
    </dgm:pt>
    <dgm:pt modelId="{67906513-8D85-44D3-BD0F-B030B3C01277}" type="pres">
      <dgm:prSet presAssocID="{442C425E-9467-439C-9CA0-98504E282CBC}" presName="node" presStyleLbl="node1" presStyleIdx="4" presStyleCnt="5" custScaleY="561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BB0460-9D81-4471-915B-D06CBA0E68E5}" srcId="{98C59BEB-2765-4F02-B5A1-27CD84F7E34E}" destId="{621ECBCA-D61F-4E24-B92C-36764C9A6CF2}" srcOrd="0" destOrd="0" parTransId="{AEE90590-AF28-448D-9C7C-41CA21EDEEC4}" sibTransId="{6E0950E0-30C9-47D7-943F-468BE6355C5C}"/>
    <dgm:cxn modelId="{9DC2C23E-8C44-41CC-B33C-64C7A871CB73}" type="presOf" srcId="{33D1FF52-02B9-47F7-9554-0052BB123F28}" destId="{3F10D018-456D-4EA7-8665-94FB13F65E5D}" srcOrd="0" destOrd="0" presId="urn:microsoft.com/office/officeart/2005/8/layout/default"/>
    <dgm:cxn modelId="{9ABA3BBB-5BB5-47CB-A034-9FF5F1CEB928}" type="presOf" srcId="{442C425E-9467-439C-9CA0-98504E282CBC}" destId="{67906513-8D85-44D3-BD0F-B030B3C01277}" srcOrd="0" destOrd="0" presId="urn:microsoft.com/office/officeart/2005/8/layout/default"/>
    <dgm:cxn modelId="{4BAB8719-89E8-4724-AC31-1F680D23F396}" type="presOf" srcId="{98C59BEB-2765-4F02-B5A1-27CD84F7E34E}" destId="{D564C386-42CA-423D-816E-2C9A06C48B8F}" srcOrd="0" destOrd="0" presId="urn:microsoft.com/office/officeart/2005/8/layout/default"/>
    <dgm:cxn modelId="{305B5A84-5E2D-46EA-B5A8-C0D94CCDB52F}" srcId="{98C59BEB-2765-4F02-B5A1-27CD84F7E34E}" destId="{33D1FF52-02B9-47F7-9554-0052BB123F28}" srcOrd="2" destOrd="0" parTransId="{1B41F2DB-2243-42F1-8AE9-8EDEF6CC8F15}" sibTransId="{8843C4FB-B8F2-4373-9AA6-C0DC9525B5B5}"/>
    <dgm:cxn modelId="{9C9945ED-9665-40DD-8A26-2FBF1669C362}" type="presOf" srcId="{05B6299B-72DE-44E3-8AEF-BA9FE8B255A7}" destId="{8D0CB8DD-DB94-46C3-9E23-A23D6914C931}" srcOrd="0" destOrd="0" presId="urn:microsoft.com/office/officeart/2005/8/layout/default"/>
    <dgm:cxn modelId="{D5FC0656-B0DA-424B-92C3-65687A95AB5D}" srcId="{98C59BEB-2765-4F02-B5A1-27CD84F7E34E}" destId="{05B6299B-72DE-44E3-8AEF-BA9FE8B255A7}" srcOrd="1" destOrd="0" parTransId="{F28D4C78-4173-446B-B4F8-1A7647235CA9}" sibTransId="{7A9D8F9A-3DF4-49FC-8B6E-C6F4C94B23DD}"/>
    <dgm:cxn modelId="{8D78226B-C67A-47F7-88F1-E96FCD132017}" type="presOf" srcId="{2B7465E6-4640-461D-A005-5D3B3417DF3D}" destId="{9987CAE7-5B75-4D01-83BE-AFD7916F81CA}" srcOrd="0" destOrd="0" presId="urn:microsoft.com/office/officeart/2005/8/layout/default"/>
    <dgm:cxn modelId="{8BA8361B-9C76-4FFC-928B-F053EE50A819}" type="presOf" srcId="{621ECBCA-D61F-4E24-B92C-36764C9A6CF2}" destId="{13AF0CC8-63E1-43CE-844D-FD7A79B334BB}" srcOrd="0" destOrd="0" presId="urn:microsoft.com/office/officeart/2005/8/layout/default"/>
    <dgm:cxn modelId="{05996232-10AA-4181-8130-E47B63E1DB3D}" srcId="{98C59BEB-2765-4F02-B5A1-27CD84F7E34E}" destId="{442C425E-9467-439C-9CA0-98504E282CBC}" srcOrd="4" destOrd="0" parTransId="{0D943D62-625A-49B4-97F0-DA9700CDF31D}" sibTransId="{C56AE7A5-3AC0-4272-AE13-F27FB550A1FF}"/>
    <dgm:cxn modelId="{66531F70-F4EA-4404-80B8-A3BB3E8CD36F}" srcId="{98C59BEB-2765-4F02-B5A1-27CD84F7E34E}" destId="{2B7465E6-4640-461D-A005-5D3B3417DF3D}" srcOrd="3" destOrd="0" parTransId="{2487DAD4-1281-4BD0-B0E7-19B96AA86AD7}" sibTransId="{D0E2DAB4-C720-4590-832A-57774C025736}"/>
    <dgm:cxn modelId="{8759B40B-DD61-4AD6-B791-11E5ADEB5E1F}" type="presParOf" srcId="{D564C386-42CA-423D-816E-2C9A06C48B8F}" destId="{13AF0CC8-63E1-43CE-844D-FD7A79B334BB}" srcOrd="0" destOrd="0" presId="urn:microsoft.com/office/officeart/2005/8/layout/default"/>
    <dgm:cxn modelId="{3F836991-0188-4474-958D-BC61C0754E8F}" type="presParOf" srcId="{D564C386-42CA-423D-816E-2C9A06C48B8F}" destId="{56807131-C3CC-44E2-9567-7F8BE0D559BF}" srcOrd="1" destOrd="0" presId="urn:microsoft.com/office/officeart/2005/8/layout/default"/>
    <dgm:cxn modelId="{7B817911-B03B-40B2-98EA-AFD8782F781A}" type="presParOf" srcId="{D564C386-42CA-423D-816E-2C9A06C48B8F}" destId="{8D0CB8DD-DB94-46C3-9E23-A23D6914C931}" srcOrd="2" destOrd="0" presId="urn:microsoft.com/office/officeart/2005/8/layout/default"/>
    <dgm:cxn modelId="{B5DEC630-0ED5-4614-BD0A-0B54AD92A4A0}" type="presParOf" srcId="{D564C386-42CA-423D-816E-2C9A06C48B8F}" destId="{8EF91B57-24CD-4FD8-AD6B-3053000124E5}" srcOrd="3" destOrd="0" presId="urn:microsoft.com/office/officeart/2005/8/layout/default"/>
    <dgm:cxn modelId="{80D16781-C7C0-470B-85E7-23FC4948E043}" type="presParOf" srcId="{D564C386-42CA-423D-816E-2C9A06C48B8F}" destId="{3F10D018-456D-4EA7-8665-94FB13F65E5D}" srcOrd="4" destOrd="0" presId="urn:microsoft.com/office/officeart/2005/8/layout/default"/>
    <dgm:cxn modelId="{17E52733-B8E8-43DE-BE95-722A58A1AC63}" type="presParOf" srcId="{D564C386-42CA-423D-816E-2C9A06C48B8F}" destId="{23DA1118-3DA9-4815-A8B6-32E694089CDF}" srcOrd="5" destOrd="0" presId="urn:microsoft.com/office/officeart/2005/8/layout/default"/>
    <dgm:cxn modelId="{853D762E-7D23-4213-92A1-929F11B94F72}" type="presParOf" srcId="{D564C386-42CA-423D-816E-2C9A06C48B8F}" destId="{9987CAE7-5B75-4D01-83BE-AFD7916F81CA}" srcOrd="6" destOrd="0" presId="urn:microsoft.com/office/officeart/2005/8/layout/default"/>
    <dgm:cxn modelId="{6DA89FD1-7722-4917-820F-4074C4170DDE}" type="presParOf" srcId="{D564C386-42CA-423D-816E-2C9A06C48B8F}" destId="{2B5DB341-6718-4938-A514-0E5CCB41949E}" srcOrd="7" destOrd="0" presId="urn:microsoft.com/office/officeart/2005/8/layout/default"/>
    <dgm:cxn modelId="{3F91B271-FEC9-4E92-A18D-58E42C78378B}" type="presParOf" srcId="{D564C386-42CA-423D-816E-2C9A06C48B8F}" destId="{67906513-8D85-44D3-BD0F-B030B3C0127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F0CC8-63E1-43CE-844D-FD7A79B334BB}">
      <dsp:nvSpPr>
        <dsp:cNvPr id="0" name=""/>
        <dsp:cNvSpPr/>
      </dsp:nvSpPr>
      <dsp:spPr>
        <a:xfrm>
          <a:off x="249415" y="788"/>
          <a:ext cx="2338553" cy="1403131"/>
        </a:xfrm>
        <a:prstGeom prst="rect">
          <a:avLst/>
        </a:prstGeom>
        <a:solidFill>
          <a:schemeClr val="accent6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Physics works for idealized systems</a:t>
          </a:r>
          <a:endParaRPr lang="en-US" sz="2500" kern="1200" noProof="0" dirty="0"/>
        </a:p>
      </dsp:txBody>
      <dsp:txXfrm>
        <a:off x="249415" y="788"/>
        <a:ext cx="2338553" cy="1403131"/>
      </dsp:txXfrm>
    </dsp:sp>
    <dsp:sp modelId="{8D0CB8DD-DB94-46C3-9E23-A23D6914C931}">
      <dsp:nvSpPr>
        <dsp:cNvPr id="0" name=""/>
        <dsp:cNvSpPr/>
      </dsp:nvSpPr>
      <dsp:spPr>
        <a:xfrm>
          <a:off x="3723008" y="1167"/>
          <a:ext cx="2338553" cy="1403131"/>
        </a:xfrm>
        <a:prstGeom prst="rect">
          <a:avLst/>
        </a:prstGeom>
        <a:solidFill>
          <a:schemeClr val="accent3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Smartphone works</a:t>
          </a:r>
          <a:endParaRPr lang="en-US" sz="2500" kern="1200" noProof="0" dirty="0"/>
        </a:p>
      </dsp:txBody>
      <dsp:txXfrm>
        <a:off x="3723008" y="1167"/>
        <a:ext cx="2338553" cy="1403131"/>
      </dsp:txXfrm>
    </dsp:sp>
    <dsp:sp modelId="{3F10D018-456D-4EA7-8665-94FB13F65E5D}">
      <dsp:nvSpPr>
        <dsp:cNvPr id="0" name=""/>
        <dsp:cNvSpPr/>
      </dsp:nvSpPr>
      <dsp:spPr>
        <a:xfrm>
          <a:off x="249415" y="1638154"/>
          <a:ext cx="2338553" cy="1403131"/>
        </a:xfrm>
        <a:prstGeom prst="rect">
          <a:avLst/>
        </a:prstGeom>
        <a:solidFill>
          <a:schemeClr val="accent6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Real systems show significant deviations</a:t>
          </a:r>
          <a:endParaRPr lang="en-US" sz="2500" kern="1200" noProof="0" dirty="0"/>
        </a:p>
      </dsp:txBody>
      <dsp:txXfrm>
        <a:off x="249415" y="1638154"/>
        <a:ext cx="2338553" cy="1403131"/>
      </dsp:txXfrm>
    </dsp:sp>
    <dsp:sp modelId="{9987CAE7-5B75-4D01-83BE-AFD7916F81CA}">
      <dsp:nvSpPr>
        <dsp:cNvPr id="0" name=""/>
        <dsp:cNvSpPr/>
      </dsp:nvSpPr>
      <dsp:spPr>
        <a:xfrm>
          <a:off x="3723008" y="1638154"/>
          <a:ext cx="2338553" cy="1403131"/>
        </a:xfrm>
        <a:prstGeom prst="rect">
          <a:avLst/>
        </a:prstGeom>
        <a:solidFill>
          <a:schemeClr val="accent3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Airplane works</a:t>
          </a:r>
          <a:endParaRPr lang="en-US" sz="2500" kern="1200" noProof="0" dirty="0"/>
        </a:p>
      </dsp:txBody>
      <dsp:txXfrm>
        <a:off x="3723008" y="1638154"/>
        <a:ext cx="2338553" cy="1403131"/>
      </dsp:txXfrm>
    </dsp:sp>
    <dsp:sp modelId="{67906513-8D85-44D3-BD0F-B030B3C01277}">
      <dsp:nvSpPr>
        <dsp:cNvPr id="0" name=""/>
        <dsp:cNvSpPr/>
      </dsp:nvSpPr>
      <dsp:spPr>
        <a:xfrm>
          <a:off x="2010907" y="3275142"/>
          <a:ext cx="2338553" cy="787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noProof="0" dirty="0" smtClean="0"/>
            <a:t>Contradiction?</a:t>
          </a:r>
          <a:endParaRPr lang="en-US" sz="2500" kern="1200" noProof="0" dirty="0"/>
        </a:p>
      </dsp:txBody>
      <dsp:txXfrm>
        <a:off x="2010907" y="3275142"/>
        <a:ext cx="2338553" cy="787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0CDAE-7F82-4123-B2CB-A9FE84F3F4E8}" type="datetimeFigureOut">
              <a:rPr lang="de-DE" smtClean="0"/>
              <a:pPr/>
              <a:t>14.08.2024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0E57E-6181-43C7-A3D9-83ABA2FC4F1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https://de.wikipedia.org/wiki/Pendel#/media/File:Pendelschwingung.gif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0E57E-6181-43C7-A3D9-83ABA2FC4F17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11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2AC3-124F-4FC3-9A99-E70F30740FE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80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4" cy="28803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60432" y="6376243"/>
            <a:ext cx="576064" cy="365125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60432" y="6376243"/>
            <a:ext cx="576064" cy="365125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4" cy="28803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60432" y="6376243"/>
            <a:ext cx="576064" cy="365125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460432" y="6376243"/>
            <a:ext cx="576064" cy="365125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8460432" y="6376243"/>
            <a:ext cx="576064" cy="365125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4" cy="28803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4" cy="28803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460432" y="6376243"/>
            <a:ext cx="576064" cy="365125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7504" y="6356350"/>
            <a:ext cx="2160240" cy="3850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460432" y="6376243"/>
            <a:ext cx="576064" cy="365125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7504" y="908720"/>
            <a:ext cx="8928992" cy="583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89S0_hx-7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sfpcnQW6qs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95936" y="4484712"/>
            <a:ext cx="5040560" cy="1752600"/>
          </a:xfrm>
        </p:spPr>
        <p:txBody>
          <a:bodyPr>
            <a:normAutofit/>
          </a:bodyPr>
          <a:lstStyle/>
          <a:p>
            <a:pPr algn="l"/>
            <a:r>
              <a:rPr lang="de-DE" sz="2400" dirty="0" smtClean="0"/>
              <a:t>C. </a:t>
            </a:r>
            <a:r>
              <a:rPr lang="de-DE" sz="2400" dirty="0" err="1" smtClean="0"/>
              <a:t>Lehrenfeld</a:t>
            </a:r>
            <a:r>
              <a:rPr lang="de-DE" sz="2400" dirty="0" smtClean="0"/>
              <a:t>, </a:t>
            </a:r>
            <a:r>
              <a:rPr lang="de-DE" sz="2400" dirty="0"/>
              <a:t>C</a:t>
            </a:r>
            <a:r>
              <a:rPr lang="de-DE" sz="2400" dirty="0" smtClean="0"/>
              <a:t>. Nowak</a:t>
            </a:r>
            <a:endParaRPr lang="de-DE" sz="2400" dirty="0"/>
          </a:p>
        </p:txBody>
      </p:sp>
      <p:pic>
        <p:nvPicPr>
          <p:cNvPr id="5" name="Picture 21" descr="weichgezeichnet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482975" cy="6858000"/>
          </a:xfrm>
          <a:prstGeom prst="rect">
            <a:avLst/>
          </a:prstGeom>
          <a:noFill/>
        </p:spPr>
      </p:pic>
      <p:sp>
        <p:nvSpPr>
          <p:cNvPr id="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23928" y="2852936"/>
            <a:ext cx="5112568" cy="1521919"/>
          </a:xfrm>
          <a:solidFill>
            <a:schemeClr val="bg1">
              <a:alpha val="78000"/>
            </a:schemeClr>
          </a:solidFill>
          <a:ln algn="ctr">
            <a:noFill/>
          </a:ln>
        </p:spPr>
        <p:txBody>
          <a:bodyPr wrap="square" lIns="144000" tIns="144000" rIns="144000" bIns="144000" anchor="t">
            <a:spAutoFit/>
          </a:bodyPr>
          <a:lstStyle>
            <a:lvl1pPr>
              <a:defRPr sz="4800"/>
            </a:lvl1pPr>
          </a:lstStyle>
          <a:p>
            <a:pPr algn="l"/>
            <a:r>
              <a:rPr lang="en-US" sz="4000" dirty="0" smtClean="0"/>
              <a:t>Numerical </a:t>
            </a:r>
            <a:r>
              <a:rPr lang="en-US" sz="4000" dirty="0"/>
              <a:t>simulation of physical </a:t>
            </a:r>
            <a:r>
              <a:rPr lang="en-US" sz="4000" dirty="0" smtClean="0"/>
              <a:t>systems</a:t>
            </a:r>
            <a:endParaRPr lang="de-DE" sz="4000" dirty="0"/>
          </a:p>
        </p:txBody>
      </p:sp>
      <p:pic>
        <p:nvPicPr>
          <p:cNvPr id="8" name="Picture 8" descr="Logo Un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212" y="116632"/>
            <a:ext cx="2559600" cy="479429"/>
          </a:xfrm>
          <a:prstGeom prst="rect">
            <a:avLst/>
          </a:prstGeom>
          <a:noFill/>
        </p:spPr>
      </p:pic>
      <p:sp>
        <p:nvSpPr>
          <p:cNvPr id="10" name="Textfeld 9"/>
          <p:cNvSpPr txBox="1"/>
          <p:nvPr/>
        </p:nvSpPr>
        <p:spPr>
          <a:xfrm>
            <a:off x="6660232" y="6485274"/>
            <a:ext cx="248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www.xlab-goettingen.de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772235"/>
            <a:ext cx="7848000" cy="59691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Doppelspalt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2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948088"/>
              </p:ext>
            </p:extLst>
          </p:nvPr>
        </p:nvGraphicFramePr>
        <p:xfrm>
          <a:off x="323527" y="1052736"/>
          <a:ext cx="8496945" cy="4841919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1699389">
                  <a:extLst>
                    <a:ext uri="{9D8B030D-6E8A-4147-A177-3AD203B41FA5}">
                      <a16:colId xmlns:a16="http://schemas.microsoft.com/office/drawing/2014/main" val="2619324688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3364176645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4239265739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713543630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1210727696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600" dirty="0" smtClean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Montag</a:t>
                      </a:r>
                      <a:endParaRPr lang="de-DE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600" dirty="0" smtClean="0">
                          <a:effectLst/>
                        </a:rPr>
                        <a:t>Dienstag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600" dirty="0" smtClean="0">
                          <a:effectLst/>
                        </a:rPr>
                        <a:t>Mittwoch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600" dirty="0" smtClean="0">
                          <a:effectLst/>
                        </a:rPr>
                        <a:t>Donnerstag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600" dirty="0" smtClean="0">
                          <a:effectLst/>
                        </a:rPr>
                        <a:t>Freitag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805362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Individuelle Anreise</a:t>
                      </a:r>
                      <a:endParaRPr lang="de-DE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Finite-Elemente-Methode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Eindimensionale Schwingungen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Euler-Verfahren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Mehrdimensionale Analysis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Wellengleichung für elektromagnetische Wellen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Experiment und Simulation Mikrowellen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extLst>
                  <a:ext uri="{0D108BD9-81ED-4DB2-BD59-A6C34878D82A}">
                    <a16:rowId xmlns:a16="http://schemas.microsoft.com/office/drawing/2014/main" val="353073021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71755" indent="-71755" algn="ctr">
                        <a:spcAft>
                          <a:spcPts val="0"/>
                        </a:spcAft>
                      </a:pP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71755" indent="-71755" algn="ctr">
                        <a:spcAft>
                          <a:spcPts val="0"/>
                        </a:spcAft>
                      </a:pPr>
                      <a:r>
                        <a:rPr lang="de-DE" sz="800" dirty="0">
                          <a:effectLst/>
                        </a:rPr>
                        <a:t> </a:t>
                      </a:r>
                      <a:endParaRPr lang="de-DE" sz="1600" dirty="0">
                        <a:effectLst/>
                      </a:endParaRPr>
                    </a:p>
                    <a:p>
                      <a:pPr marL="71755" indent="-71755" algn="ctr">
                        <a:spcAft>
                          <a:spcPts val="0"/>
                        </a:spcAft>
                      </a:pPr>
                      <a:r>
                        <a:rPr lang="de-DE" sz="1600" b="0" dirty="0" smtClean="0">
                          <a:effectLst/>
                        </a:rPr>
                        <a:t>Mittagessen</a:t>
                      </a:r>
                      <a:endParaRPr lang="de-DE" sz="1600" b="0" dirty="0">
                        <a:effectLst/>
                      </a:endParaRPr>
                    </a:p>
                    <a:p>
                      <a:pPr marL="71755" indent="-71755" algn="ctr">
                        <a:spcAft>
                          <a:spcPts val="0"/>
                        </a:spcAft>
                      </a:pPr>
                      <a:r>
                        <a:rPr lang="de-DE" sz="800" dirty="0">
                          <a:effectLst/>
                        </a:rPr>
                        <a:t> </a:t>
                      </a:r>
                      <a:endParaRPr lang="de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469439"/>
                  </a:ext>
                </a:extLst>
              </a:tr>
              <a:tr h="169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Einführung (13:00)</a:t>
                      </a:r>
                      <a:endParaRPr lang="de-D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de-D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Differenzial-gleichungen in der Physik</a:t>
                      </a:r>
                      <a:endParaRPr lang="de-D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Experiment und Simulation Wärmeleitung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Experiment und Simulation Pendel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Studieninformation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Experiment </a:t>
                      </a:r>
                      <a:r>
                        <a:rPr lang="de-DE" sz="16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elektromagnetische </a:t>
                      </a:r>
                      <a:r>
                        <a:rPr lang="de-DE" sz="160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Wellen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Individuelle Vertiefung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Abschluss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extLst>
                  <a:ext uri="{0D108BD9-81ED-4DB2-BD59-A6C34878D82A}">
                    <a16:rowId xmlns:a16="http://schemas.microsoft.com/office/drawing/2014/main" val="373230054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Abendessen (19:00)</a:t>
                      </a:r>
                      <a:endParaRPr lang="de-DE" sz="1200" b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Abendessen </a:t>
                      </a:r>
                      <a:r>
                        <a:rPr lang="de-DE" sz="12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de-DE" sz="1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19:00)</a:t>
                      </a:r>
                      <a:endParaRPr lang="de-D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Abendessen </a:t>
                      </a:r>
                      <a:r>
                        <a:rPr lang="de-DE" sz="12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de-DE" sz="1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18:00)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Astro-Abend (19:30)</a:t>
                      </a:r>
                      <a:endParaRPr lang="de-D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Abendessen (18:00)</a:t>
                      </a:r>
                      <a:endParaRPr lang="de-D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Individuelle Abreise</a:t>
                      </a:r>
                      <a:endParaRPr lang="de-D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(ab </a:t>
                      </a:r>
                      <a:r>
                        <a:rPr lang="de-DE" sz="1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16:00</a:t>
                      </a:r>
                      <a:r>
                        <a:rPr lang="de-DE" sz="12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)</a:t>
                      </a:r>
                      <a:endParaRPr lang="de-D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36195"/>
                </a:tc>
                <a:extLst>
                  <a:ext uri="{0D108BD9-81ED-4DB2-BD59-A6C34878D82A}">
                    <a16:rowId xmlns:a16="http://schemas.microsoft.com/office/drawing/2014/main" val="2994189529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32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use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Login data</a:t>
            </a:r>
          </a:p>
          <a:p>
            <a:r>
              <a:rPr lang="en-US" dirty="0" smtClean="0"/>
              <a:t>User: kurs3/xlab222</a:t>
            </a:r>
          </a:p>
          <a:p>
            <a:r>
              <a:rPr lang="en-US" dirty="0" err="1" smtClean="0"/>
              <a:t>Passwort</a:t>
            </a:r>
            <a:r>
              <a:rPr lang="en-US" dirty="0" smtClean="0"/>
              <a:t>: </a:t>
            </a:r>
            <a:r>
              <a:rPr lang="en-US" dirty="0" err="1" smtClean="0"/>
              <a:t>startstart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Storage </a:t>
            </a:r>
            <a:r>
              <a:rPr lang="en-US" dirty="0"/>
              <a:t>location for central course materials</a:t>
            </a:r>
          </a:p>
          <a:p>
            <a:pPr marL="0" indent="0">
              <a:buNone/>
            </a:pPr>
            <a:r>
              <a:rPr lang="en-US" dirty="0" smtClean="0"/>
              <a:t>(read only)</a:t>
            </a:r>
          </a:p>
          <a:p>
            <a:r>
              <a:rPr lang="en-US" dirty="0" smtClean="0"/>
              <a:t>Network drive: Z:\Physik\Numerical Simulation </a:t>
            </a:r>
            <a:r>
              <a:rPr lang="en-US" dirty="0"/>
              <a:t>of Physical Systems</a:t>
            </a:r>
            <a:endParaRPr lang="de-DE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Storage location for own course material</a:t>
            </a:r>
          </a:p>
          <a:p>
            <a:r>
              <a:rPr lang="en-US" dirty="0" smtClean="0"/>
              <a:t>C:\Users\Public\Documents\YourName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5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454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figures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3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98" y="-18000"/>
            <a:ext cx="4776604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535"/>
          <a:stretch/>
        </p:blipFill>
        <p:spPr>
          <a:xfrm>
            <a:off x="248332" y="764314"/>
            <a:ext cx="8687693" cy="538162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99201" y="6525344"/>
            <a:ext cx="6345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Stay Cool! Understanding Thermal Attacks on Mobile-based User Authentication</a:t>
            </a:r>
            <a:r>
              <a:rPr lang="de-DE" sz="1050" dirty="0"/>
              <a:t> DOI</a:t>
            </a:r>
            <a:r>
              <a:rPr lang="de-DE" sz="1050" dirty="0" smtClean="0"/>
              <a:t>: 10.1145/3025453.3025461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632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F89S0_hx-7g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504" y="1268760"/>
            <a:ext cx="8928992" cy="502255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802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fpcnQW6q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504" y="1313009"/>
            <a:ext cx="8928992" cy="502255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64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Fragestellungen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did the person leave?</a:t>
            </a:r>
          </a:p>
          <a:p>
            <a:r>
              <a:rPr lang="en-US" dirty="0" smtClean="0"/>
              <a:t>When was the key left in the door?</a:t>
            </a:r>
          </a:p>
          <a:p>
            <a:r>
              <a:rPr lang="en-US" dirty="0" smtClean="0"/>
              <a:t>How long is the PIN visible?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5" name="9CB683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7687" y="2901368"/>
            <a:ext cx="2880000" cy="3840000"/>
          </a:xfrm>
          <a:prstGeom prst="rect">
            <a:avLst/>
          </a:prstGeom>
        </p:spPr>
      </p:pic>
      <p:pic>
        <p:nvPicPr>
          <p:cNvPr id="6" name="B97F445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51219" y="2901368"/>
            <a:ext cx="2880000" cy="3840000"/>
          </a:xfrm>
          <a:prstGeom prst="rect">
            <a:avLst/>
          </a:prstGeom>
        </p:spPr>
      </p:pic>
      <p:pic>
        <p:nvPicPr>
          <p:cNvPr id="7" name="0562238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4752" y="2901368"/>
            <a:ext cx="2880000" cy="3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physics work for real systems?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5301208"/>
            <a:ext cx="8928992" cy="1440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Physics: </a:t>
            </a:r>
            <a:r>
              <a:rPr lang="en-US" dirty="0"/>
              <a:t>Investigating simple systems to gain knowledge</a:t>
            </a:r>
          </a:p>
          <a:p>
            <a:endParaRPr lang="en-US" dirty="0"/>
          </a:p>
          <a:p>
            <a:r>
              <a:rPr lang="en-US" dirty="0"/>
              <a:t>Technology: Complex systems with multiple </a:t>
            </a:r>
            <a:r>
              <a:rPr lang="en-US" dirty="0" smtClean="0"/>
              <a:t>interactions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534950832"/>
              </p:ext>
            </p:extLst>
          </p:nvPr>
        </p:nvGraphicFramePr>
        <p:xfrm>
          <a:off x="1547664" y="908720"/>
          <a:ext cx="636036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hteck 5"/>
          <p:cNvSpPr/>
          <p:nvPr/>
        </p:nvSpPr>
        <p:spPr>
          <a:xfrm>
            <a:off x="5076056" y="692696"/>
            <a:ext cx="4392488" cy="338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419872" y="4077072"/>
            <a:ext cx="5832648" cy="1111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5496" y="5372744"/>
            <a:ext cx="9145016" cy="1296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3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Feedback zu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Verteilung der Arbeitsformen (Theorie, Übungen, Simulation, Experimente)</a:t>
            </a:r>
          </a:p>
          <a:p>
            <a:endParaRPr lang="de-DE" dirty="0" smtClean="0"/>
          </a:p>
          <a:p>
            <a:r>
              <a:rPr lang="de-DE" dirty="0" smtClean="0"/>
              <a:t>Dozentenvortrag versus selbständiger Arbeit</a:t>
            </a:r>
          </a:p>
          <a:p>
            <a:endParaRPr lang="de-DE" dirty="0"/>
          </a:p>
          <a:p>
            <a:r>
              <a:rPr lang="de-DE" dirty="0" smtClean="0"/>
              <a:t>Verteilung der Schwerpunkte (Mathematik, Physik)</a:t>
            </a:r>
          </a:p>
          <a:p>
            <a:endParaRPr lang="de-DE" dirty="0" smtClean="0"/>
          </a:p>
          <a:p>
            <a:r>
              <a:rPr lang="de-DE" dirty="0" smtClean="0"/>
              <a:t>Eingesetzte Medien (</a:t>
            </a:r>
            <a:r>
              <a:rPr lang="de-DE" dirty="0" err="1" smtClean="0"/>
              <a:t>jupyter</a:t>
            </a:r>
            <a:r>
              <a:rPr lang="de-DE" dirty="0" smtClean="0"/>
              <a:t>, </a:t>
            </a:r>
            <a:r>
              <a:rPr lang="de-DE" dirty="0" err="1" smtClean="0"/>
              <a:t>comsol</a:t>
            </a:r>
            <a:r>
              <a:rPr lang="de-DE" dirty="0" smtClean="0"/>
              <a:t>, …)</a:t>
            </a:r>
          </a:p>
          <a:p>
            <a:endParaRPr lang="de-DE" dirty="0"/>
          </a:p>
          <a:p>
            <a:r>
              <a:rPr lang="de-DE" dirty="0"/>
              <a:t>Inhaltlicher Breite versus fachlicher Tiefe</a:t>
            </a:r>
          </a:p>
          <a:p>
            <a:endParaRPr lang="de-DE" dirty="0"/>
          </a:p>
          <a:p>
            <a:r>
              <a:rPr lang="de-DE" dirty="0" smtClean="0"/>
              <a:t>Ankündigung des Kurses versus tatsächlicher Inhalt</a:t>
            </a:r>
          </a:p>
          <a:p>
            <a:endParaRPr lang="de-DE" dirty="0"/>
          </a:p>
          <a:p>
            <a:r>
              <a:rPr lang="de-DE" dirty="0" smtClean="0"/>
              <a:t>Arbeitsatmosphäre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72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775" y="1700809"/>
            <a:ext cx="2450192" cy="3168352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6311270" y="1844824"/>
            <a:ext cx="2725226" cy="2952328"/>
            <a:chOff x="6372200" y="1556792"/>
            <a:chExt cx="2725226" cy="2952328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1556792"/>
              <a:ext cx="2725226" cy="29523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/>
                <p:cNvSpPr txBox="1"/>
                <p:nvPr/>
              </p:nvSpPr>
              <p:spPr>
                <a:xfrm>
                  <a:off x="7092280" y="2689980"/>
                  <a:ext cx="325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280" y="2689980"/>
                  <a:ext cx="32581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6732239" y="4048840"/>
                  <a:ext cx="4476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239" y="4048840"/>
                  <a:ext cx="4476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/>
                <p:cNvSpPr txBox="1"/>
                <p:nvPr/>
              </p:nvSpPr>
              <p:spPr>
                <a:xfrm>
                  <a:off x="7480255" y="2276872"/>
                  <a:ext cx="393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1" name="Textfeld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255" y="2276872"/>
                  <a:ext cx="39303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Bogen 11"/>
            <p:cNvSpPr/>
            <p:nvPr/>
          </p:nvSpPr>
          <p:spPr>
            <a:xfrm rot="9964002">
              <a:off x="7392681" y="1985660"/>
              <a:ext cx="649335" cy="635493"/>
            </a:xfrm>
            <a:prstGeom prst="arc">
              <a:avLst>
                <a:gd name="adj1" fmla="val 16200000"/>
                <a:gd name="adj2" fmla="val 1921195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simple quantitative (mathematical) description of physical systems is possible if they have</a:t>
            </a:r>
            <a:endParaRPr lang="en-US" dirty="0" smtClean="0"/>
          </a:p>
          <a:p>
            <a:r>
              <a:rPr lang="en-US" dirty="0" smtClean="0"/>
              <a:t>high symmetry</a:t>
            </a:r>
          </a:p>
          <a:p>
            <a:r>
              <a:rPr lang="en-US" dirty="0"/>
              <a:t>n</a:t>
            </a:r>
            <a:r>
              <a:rPr lang="en-US" dirty="0" smtClean="0"/>
              <a:t>o coupling</a:t>
            </a:r>
          </a:p>
          <a:p>
            <a:r>
              <a:rPr lang="en-US" dirty="0"/>
              <a:t>f</a:t>
            </a:r>
            <a:r>
              <a:rPr lang="en-US" dirty="0" smtClean="0"/>
              <a:t>ew interactions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→ Less symmetrical systems and coupled system with many interactions not easily accessible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2858198" y="4293096"/>
                <a:ext cx="3427605" cy="8334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de-DE" sz="2400" dirty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g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198" y="4293096"/>
                <a:ext cx="3427605" cy="8334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0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A </a:t>
                </a:r>
                <a:r>
                  <a:rPr lang="en-US" b="1" dirty="0" smtClean="0"/>
                  <a:t>differential equation </a:t>
                </a:r>
                <a:r>
                  <a:rPr lang="en-US" b="1" dirty="0"/>
                  <a:t>(</a:t>
                </a:r>
                <a:r>
                  <a:rPr lang="en-US" b="1" dirty="0" smtClean="0"/>
                  <a:t>DE) </a:t>
                </a:r>
                <a:r>
                  <a:rPr lang="en-US" dirty="0" smtClean="0"/>
                  <a:t>is a mathematical relation between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 its derivatives</a:t>
                </a:r>
                <a:endParaRPr lang="en-US" dirty="0"/>
              </a:p>
              <a:p>
                <a:r>
                  <a:rPr lang="en-US" dirty="0" smtClean="0"/>
                  <a:t>Many laws of nature can be represented in form of DEs. The origin is almost always a </a:t>
                </a:r>
                <a:r>
                  <a:rPr lang="en-US" b="1" dirty="0" smtClean="0"/>
                  <a:t>law of conservation</a:t>
                </a:r>
                <a:r>
                  <a:rPr lang="de-DE" dirty="0" smtClean="0"/>
                  <a:t>.</a:t>
                </a:r>
                <a:endParaRPr lang="de-DE" b="1" dirty="0" smtClean="0">
                  <a:cs typeface="Calibri" pitchFamily="34" charset="0"/>
                </a:endParaRPr>
              </a:p>
              <a:p>
                <a:r>
                  <a:rPr lang="en-US" dirty="0" smtClean="0">
                    <a:cs typeface="Calibri" pitchFamily="34" charset="0"/>
                  </a:rPr>
                  <a:t>Examples:</a:t>
                </a:r>
              </a:p>
              <a:p>
                <a:pPr lvl="1"/>
                <a:r>
                  <a:rPr lang="en-US" dirty="0" smtClean="0">
                    <a:cs typeface="Calibri" pitchFamily="34" charset="0"/>
                  </a:rPr>
                  <a:t>Equations of motion = conservation of energy</a:t>
                </a:r>
              </a:p>
              <a:p>
                <a:pPr lvl="1"/>
                <a:r>
                  <a:rPr lang="en-US" dirty="0" smtClean="0">
                    <a:cs typeface="Calibri" pitchFamily="34" charset="0"/>
                  </a:rPr>
                  <a:t>Heat transport = conservation of energy</a:t>
                </a:r>
              </a:p>
              <a:p>
                <a:pPr lvl="1"/>
                <a:r>
                  <a:rPr lang="en-US" dirty="0" smtClean="0">
                    <a:cs typeface="Calibri" pitchFamily="34" charset="0"/>
                  </a:rPr>
                  <a:t>Diffusion </a:t>
                </a:r>
                <a:r>
                  <a:rPr lang="en-US" dirty="0">
                    <a:cs typeface="Calibri" pitchFamily="34" charset="0"/>
                  </a:rPr>
                  <a:t>= </a:t>
                </a:r>
                <a:r>
                  <a:rPr lang="en-US" dirty="0" smtClean="0">
                    <a:cs typeface="Calibri" pitchFamily="34" charset="0"/>
                  </a:rPr>
                  <a:t>conservation of mass</a:t>
                </a:r>
                <a:endParaRPr lang="de-DE" dirty="0" smtClean="0">
                  <a:cs typeface="Calibri" pitchFamily="34" charset="0"/>
                </a:endParaRPr>
              </a:p>
              <a:p>
                <a:pPr lvl="1"/>
                <a:r>
                  <a:rPr lang="en-US" dirty="0" smtClean="0">
                    <a:cs typeface="Calibri" pitchFamily="34" charset="0"/>
                  </a:rPr>
                  <a:t>Electrical current = conservation of charge</a:t>
                </a:r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1" t="-1358" r="-2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8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Examples:</a:t>
                </a:r>
              </a:p>
              <a:p>
                <a:r>
                  <a:rPr lang="en-US" sz="2200" dirty="0" smtClean="0"/>
                  <a:t>Newtonian mechanics: </a:t>
                </a:r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sz="2200"/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r>
                  <a:rPr lang="en-US" sz="2200" dirty="0" smtClean="0"/>
                  <a:t>Radioactive decay: </a:t>
                </a:r>
                <a:r>
                  <a:rPr lang="en-US" sz="22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nor/>
                          </m:rPr>
                          <a:rPr lang="en-US" sz="2200"/>
                          <m:t> 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r>
                  <a:rPr lang="en-US" sz="2200" dirty="0" smtClean="0"/>
                  <a:t>etc.</a:t>
                </a:r>
                <a:endParaRPr lang="en-US" sz="2200" dirty="0"/>
              </a:p>
              <a:p>
                <a:endParaRPr lang="en-US" sz="1000" dirty="0"/>
              </a:p>
              <a:p>
                <a:pPr marL="0" indent="0">
                  <a:buNone/>
                </a:pPr>
                <a:r>
                  <a:rPr lang="en-US" dirty="0" smtClean="0"/>
                  <a:t>Numerical solution methods are needs, as DEs can usually not be solved analytically:</a:t>
                </a:r>
              </a:p>
              <a:p>
                <a:r>
                  <a:rPr lang="en-US" sz="2200" dirty="0" smtClean="0"/>
                  <a:t>Euler’s method</a:t>
                </a:r>
                <a:endParaRPr lang="en-US" sz="2200" dirty="0"/>
              </a:p>
              <a:p>
                <a:r>
                  <a:rPr lang="en-US" sz="2200" dirty="0" smtClean="0"/>
                  <a:t>Finite element method</a:t>
                </a:r>
                <a:endParaRPr lang="en-US" sz="2200" dirty="0"/>
              </a:p>
              <a:p>
                <a:r>
                  <a:rPr lang="en-US" sz="2200" dirty="0" smtClean="0"/>
                  <a:t>etc.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6" t="-13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"/>
          <p:cNvSpPr txBox="1">
            <a:spLocks/>
          </p:cNvSpPr>
          <p:nvPr/>
        </p:nvSpPr>
        <p:spPr>
          <a:xfrm>
            <a:off x="2913569" y="4154656"/>
            <a:ext cx="3258199" cy="177776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100" dirty="0" smtClean="0">
                <a:latin typeface="Calibri Light" panose="020F0302020204030204" pitchFamily="34" charset="0"/>
              </a:rPr>
              <a:t>virtual experiments</a:t>
            </a:r>
          </a:p>
          <a:p>
            <a:r>
              <a:rPr lang="en-US" sz="2100" dirty="0" smtClean="0">
                <a:latin typeface="Calibri Light" panose="020F0302020204030204" pitchFamily="34" charset="0"/>
              </a:rPr>
              <a:t>new design concepts</a:t>
            </a:r>
          </a:p>
          <a:p>
            <a:r>
              <a:rPr lang="en-US" sz="2100" dirty="0" smtClean="0">
                <a:latin typeface="Calibri Light" panose="020F0302020204030204" pitchFamily="34" charset="0"/>
              </a:rPr>
              <a:t>parameter studies</a:t>
            </a:r>
          </a:p>
          <a:p>
            <a:r>
              <a:rPr lang="en-US" sz="2100" dirty="0" smtClean="0">
                <a:latin typeface="Calibri Light" panose="020F0302020204030204" pitchFamily="34" charset="0"/>
              </a:rPr>
              <a:t>optimization</a:t>
            </a:r>
            <a:endParaRPr lang="en-US" sz="2100" dirty="0">
              <a:latin typeface="Calibri Light" panose="020F0302020204030204" pitchFamily="34" charset="0"/>
            </a:endParaRPr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5914554" y="4149564"/>
            <a:ext cx="3096344" cy="17828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100" dirty="0" smtClean="0">
                <a:latin typeface="Calibri Light" panose="020F0302020204030204" pitchFamily="34" charset="0"/>
              </a:rPr>
              <a:t>expensive &amp; time consuming</a:t>
            </a:r>
          </a:p>
          <a:p>
            <a:r>
              <a:rPr lang="en-US" sz="2100" dirty="0" smtClean="0">
                <a:latin typeface="Calibri Light" panose="020F0302020204030204" pitchFamily="34" charset="0"/>
              </a:rPr>
              <a:t>only few are realized</a:t>
            </a:r>
            <a:endParaRPr lang="en-US" sz="2100" dirty="0">
              <a:latin typeface="Calibri Light" panose="020F03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B342-587E-4B56-944D-72ECD515680F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simulation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62"/>
          <a:stretch/>
        </p:blipFill>
        <p:spPr bwMode="auto">
          <a:xfrm>
            <a:off x="6105643" y="1937128"/>
            <a:ext cx="2963496" cy="20612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" t="3989" r="1665" b="4198"/>
          <a:stretch/>
        </p:blipFill>
        <p:spPr bwMode="auto">
          <a:xfrm>
            <a:off x="53950" y="1945173"/>
            <a:ext cx="2960356" cy="20612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961230" y="1412863"/>
            <a:ext cx="986039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latin typeface="Calibri Light" panose="020F0302020204030204" pitchFamily="34" charset="0"/>
                <a:cs typeface="Arial" pitchFamily="34" charset="0"/>
              </a:rPr>
              <a:t>theory</a:t>
            </a:r>
            <a:endParaRPr lang="en-US" sz="2400" b="1" dirty="0">
              <a:latin typeface="Calibri Light" panose="020F0302020204030204" pitchFamily="34" charset="0"/>
              <a:cs typeface="Arial" pitchFamily="34" charset="0"/>
            </a:endParaRPr>
          </a:p>
        </p:txBody>
      </p:sp>
      <p:sp>
        <p:nvSpPr>
          <p:cNvPr id="14" name="Textfeld 24"/>
          <p:cNvSpPr txBox="1">
            <a:spLocks noChangeArrowheads="1"/>
          </p:cNvSpPr>
          <p:nvPr/>
        </p:nvSpPr>
        <p:spPr bwMode="auto">
          <a:xfrm>
            <a:off x="6982272" y="1412776"/>
            <a:ext cx="15501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latin typeface="Calibri Light" panose="020F0302020204030204" pitchFamily="34" charset="0"/>
              </a:rPr>
              <a:t>real system</a:t>
            </a:r>
            <a:endParaRPr lang="en-US" sz="2400" b="1" dirty="0">
              <a:latin typeface="Calibri Light" panose="020F0302020204030204" pitchFamily="34" charset="0"/>
            </a:endParaRPr>
          </a:p>
        </p:txBody>
      </p:sp>
      <p:sp>
        <p:nvSpPr>
          <p:cNvPr id="15" name="Textfeld 25"/>
          <p:cNvSpPr txBox="1">
            <a:spLocks noChangeArrowheads="1"/>
          </p:cNvSpPr>
          <p:nvPr/>
        </p:nvSpPr>
        <p:spPr bwMode="auto">
          <a:xfrm>
            <a:off x="3848131" y="1412776"/>
            <a:ext cx="14528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latin typeface="Calibri Light" panose="020F0302020204030204" pitchFamily="34" charset="0"/>
              </a:rPr>
              <a:t>simulation</a:t>
            </a:r>
            <a:endParaRPr lang="en-US" sz="2400" b="1" dirty="0">
              <a:latin typeface="Calibri Light" panose="020F0302020204030204" pitchFamily="34" charset="0"/>
            </a:endParaRP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383" y="1945174"/>
            <a:ext cx="2963182" cy="2061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Inhaltsplatzhalter 1"/>
          <p:cNvSpPr txBox="1">
            <a:spLocks/>
          </p:cNvSpPr>
          <p:nvPr/>
        </p:nvSpPr>
        <p:spPr>
          <a:xfrm>
            <a:off x="-138561" y="4158772"/>
            <a:ext cx="3318365" cy="177776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100" dirty="0">
                <a:latin typeface="Calibri Light" panose="020F0302020204030204" pitchFamily="34" charset="0"/>
              </a:rPr>
              <a:t>m</a:t>
            </a:r>
            <a:r>
              <a:rPr lang="en-US" sz="2100" dirty="0" smtClean="0">
                <a:latin typeface="Calibri Light" panose="020F0302020204030204" pitchFamily="34" charset="0"/>
              </a:rPr>
              <a:t>athematical models</a:t>
            </a:r>
          </a:p>
          <a:p>
            <a:r>
              <a:rPr lang="en-US" sz="2100" dirty="0">
                <a:latin typeface="Calibri Light" panose="020F0302020204030204" pitchFamily="34" charset="0"/>
              </a:rPr>
              <a:t>o</a:t>
            </a:r>
            <a:r>
              <a:rPr lang="en-US" sz="2100" dirty="0" smtClean="0">
                <a:latin typeface="Calibri Light" panose="020F0302020204030204" pitchFamily="34" charset="0"/>
              </a:rPr>
              <a:t>rdinary and/or partial differential equations</a:t>
            </a:r>
            <a:endParaRPr lang="en-US" sz="2100" dirty="0">
              <a:latin typeface="Calibri Light" panose="020F030202020403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537622" y="5932421"/>
            <a:ext cx="1392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 smtClean="0">
                <a:latin typeface="Calibri Light" panose="020F0302020204030204" pitchFamily="34" charset="0"/>
              </a:rPr>
              <a:t>Abb. © COMSOL AB</a:t>
            </a:r>
            <a:endParaRPr lang="de-DE" sz="10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DG_te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70" y="3356992"/>
            <a:ext cx="4219834" cy="23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490066"/>
          </a:xfrm>
        </p:spPr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Euler method</a:t>
            </a:r>
          </a:p>
          <a:p>
            <a:r>
              <a:rPr lang="en-US" dirty="0" smtClean="0"/>
              <a:t>Used for dynamical processes</a:t>
            </a:r>
          </a:p>
          <a:p>
            <a:pPr marL="0" indent="0">
              <a:buNone/>
            </a:pPr>
            <a:r>
              <a:rPr lang="en-US" dirty="0" smtClean="0"/>
              <a:t>Finite element method</a:t>
            </a:r>
          </a:p>
          <a:p>
            <a:r>
              <a:rPr lang="en-US" dirty="0" smtClean="0"/>
              <a:t>Established mathematical method</a:t>
            </a:r>
          </a:p>
          <a:p>
            <a:r>
              <a:rPr lang="en-US" dirty="0" smtClean="0"/>
              <a:t>allows</a:t>
            </a:r>
          </a:p>
          <a:p>
            <a:pPr lvl="1"/>
            <a:r>
              <a:rPr lang="en-US" dirty="0" smtClean="0"/>
              <a:t>arbitrary geometries</a:t>
            </a:r>
          </a:p>
          <a:p>
            <a:pPr lvl="1"/>
            <a:r>
              <a:rPr lang="en-US" dirty="0" smtClean="0"/>
              <a:t>complex physical laws</a:t>
            </a:r>
          </a:p>
          <a:p>
            <a:pPr lvl="1"/>
            <a:r>
              <a:rPr lang="en-US" dirty="0" smtClean="0"/>
              <a:t>various interactions</a:t>
            </a:r>
          </a:p>
          <a:p>
            <a:pPr lvl="1"/>
            <a:r>
              <a:rPr lang="en-US" dirty="0" smtClean="0"/>
              <a:t>„what would be if?“ experiments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36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process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866049"/>
            <a:ext cx="8229600" cy="3382351"/>
          </a:xfrm>
        </p:spPr>
        <p:txBody>
          <a:bodyPr>
            <a:normAutofit lnSpcReduction="10000"/>
          </a:bodyPr>
          <a:lstStyle/>
          <a:p>
            <a:pPr marL="457200" indent="-457200">
              <a:buFontTx/>
              <a:buAutoNum type="arabicPeriod"/>
            </a:pPr>
            <a:r>
              <a:rPr lang="en-US" sz="2200" dirty="0" smtClean="0"/>
              <a:t>Selection of spatial dimension</a:t>
            </a:r>
          </a:p>
          <a:p>
            <a:pPr marL="457200" indent="-457200">
              <a:buFontTx/>
              <a:buAutoNum type="arabicPeriod"/>
            </a:pPr>
            <a:r>
              <a:rPr lang="en-US" sz="2200" dirty="0" smtClean="0"/>
              <a:t>Creation of Geometry</a:t>
            </a:r>
          </a:p>
          <a:p>
            <a:pPr marL="457200" indent="-457200">
              <a:buFontTx/>
              <a:buAutoNum type="arabicPeriod"/>
            </a:pPr>
            <a:r>
              <a:rPr lang="en-US" sz="2200" dirty="0" smtClean="0"/>
              <a:t>Assignment of physical properties </a:t>
            </a:r>
            <a:endParaRPr lang="en-US" sz="1800" dirty="0" smtClean="0"/>
          </a:p>
          <a:p>
            <a:pPr lvl="1"/>
            <a:r>
              <a:rPr lang="en-US" sz="1800" dirty="0" smtClean="0"/>
              <a:t>Differential equations</a:t>
            </a:r>
          </a:p>
          <a:p>
            <a:pPr lvl="1"/>
            <a:r>
              <a:rPr lang="en-US" sz="1800" dirty="0" smtClean="0"/>
              <a:t>Boundary conditions</a:t>
            </a:r>
            <a:endParaRPr lang="en-US" sz="2200" dirty="0" smtClean="0"/>
          </a:p>
          <a:p>
            <a:pPr marL="457200" indent="-457200">
              <a:buFontTx/>
              <a:buAutoNum type="arabicPeriod"/>
            </a:pPr>
            <a:r>
              <a:rPr lang="en-US" sz="2200" dirty="0" smtClean="0"/>
              <a:t>Assignment of materials parameters</a:t>
            </a:r>
          </a:p>
          <a:p>
            <a:pPr marL="457200" indent="-457200">
              <a:buFontTx/>
              <a:buAutoNum type="arabicPeriod"/>
            </a:pPr>
            <a:r>
              <a:rPr lang="en-US" sz="2200" dirty="0" smtClean="0"/>
              <a:t>Meshing / approximation of the solution</a:t>
            </a:r>
          </a:p>
          <a:p>
            <a:pPr marL="457200" indent="-457200">
              <a:buFontTx/>
              <a:buAutoNum type="arabicPeriod"/>
            </a:pPr>
            <a:r>
              <a:rPr lang="en-US" sz="2200" dirty="0" smtClean="0"/>
              <a:t>Numerical Solution</a:t>
            </a:r>
          </a:p>
          <a:p>
            <a:pPr marL="457200" indent="-457200">
              <a:buFontTx/>
              <a:buAutoNum type="arabicPeriod"/>
            </a:pPr>
            <a:r>
              <a:rPr lang="en-US" sz="2200" dirty="0" smtClean="0"/>
              <a:t>Evaluation of the results</a:t>
            </a:r>
            <a:endParaRPr lang="en-US" sz="22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36" y="3624072"/>
            <a:ext cx="2005584" cy="209092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5" y="1570649"/>
            <a:ext cx="8338185" cy="828675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Gerade Verbindung 6"/>
          <p:cNvCxnSpPr/>
          <p:nvPr/>
        </p:nvCxnSpPr>
        <p:spPr>
          <a:xfrm>
            <a:off x="437535" y="2675686"/>
            <a:ext cx="8346137" cy="0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7"/>
          <p:cNvCxnSpPr/>
          <p:nvPr/>
        </p:nvCxnSpPr>
        <p:spPr>
          <a:xfrm>
            <a:off x="6477000" y="3624071"/>
            <a:ext cx="0" cy="2090929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4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evolution in cup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124744"/>
            <a:ext cx="7344000" cy="5508000"/>
          </a:xfrm>
        </p:spPr>
      </p:pic>
    </p:spTree>
    <p:extLst>
      <p:ext uri="{BB962C8B-B14F-4D97-AF65-F5344CB8AC3E}">
        <p14:creationId xmlns:p14="http://schemas.microsoft.com/office/powerpoint/2010/main" val="36009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Bildschirmpräsentation (4:3)</PresentationFormat>
  <Paragraphs>167</Paragraphs>
  <Slides>20</Slides>
  <Notes>2</Notes>
  <HiddenSlides>5</HiddenSlides>
  <MMClips>5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Wingdings 3</vt:lpstr>
      <vt:lpstr>Larissa-Design</vt:lpstr>
      <vt:lpstr>Numerical simulation of physical systems</vt:lpstr>
      <vt:lpstr>Does physics work for real systems?</vt:lpstr>
      <vt:lpstr>Background</vt:lpstr>
      <vt:lpstr>Differential equations</vt:lpstr>
      <vt:lpstr>Ordinary differential equations</vt:lpstr>
      <vt:lpstr>Motivation for simulation</vt:lpstr>
      <vt:lpstr>Simulation</vt:lpstr>
      <vt:lpstr>Simulation process</vt:lpstr>
      <vt:lpstr>Temperature evolution in cup</vt:lpstr>
      <vt:lpstr>Doppelspalt</vt:lpstr>
      <vt:lpstr>Ablauf</vt:lpstr>
      <vt:lpstr>Notebook use</vt:lpstr>
      <vt:lpstr>PowerPoint-Präsentation</vt:lpstr>
      <vt:lpstr>Hidden figures</vt:lpstr>
      <vt:lpstr>PowerPoint-Präsentation</vt:lpstr>
      <vt:lpstr>PowerPoint-Präsentation</vt:lpstr>
      <vt:lpstr>PowerPoint-Präsentation</vt:lpstr>
      <vt:lpstr>PowerPoint-Präsentation</vt:lpstr>
      <vt:lpstr>Fragestellungen</vt:lpstr>
      <vt:lpstr>Feedback zu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 realer Systeme Von Differentialgleichungen zum Experiment</dc:title>
  <dc:creator>cnowak</dc:creator>
  <cp:lastModifiedBy>xlab222</cp:lastModifiedBy>
  <cp:revision>398</cp:revision>
  <dcterms:created xsi:type="dcterms:W3CDTF">2017-01-10T08:34:13Z</dcterms:created>
  <dcterms:modified xsi:type="dcterms:W3CDTF">2024-08-14T16:06:57Z</dcterms:modified>
</cp:coreProperties>
</file>